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>
        <p:scale>
          <a:sx n="66" d="100"/>
          <a:sy n="66" d="100"/>
        </p:scale>
        <p:origin x="6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45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0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11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0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67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41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00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11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70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8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4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Visie ontwikkeling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15-05-2017</a:t>
            </a:r>
          </a:p>
        </p:txBody>
      </p:sp>
    </p:spTree>
    <p:extLst>
      <p:ext uri="{BB962C8B-B14F-4D97-AF65-F5344CB8AC3E}">
        <p14:creationId xmlns:p14="http://schemas.microsoft.com/office/powerpoint/2010/main" val="351756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/>
              <a:t>Huidige visie op pedagogisch werk:</a:t>
            </a:r>
          </a:p>
          <a:p>
            <a:r>
              <a:rPr lang="nl-NL" dirty="0"/>
              <a:t>Ieder kind is uniek, moet leren in eigen tempo</a:t>
            </a:r>
          </a:p>
          <a:p>
            <a:r>
              <a:rPr lang="nl-NL" dirty="0"/>
              <a:t>Aanbieden van passend onderwijs (individuele begeleiding)</a:t>
            </a:r>
          </a:p>
          <a:p>
            <a:r>
              <a:rPr lang="nl-NL" dirty="0"/>
              <a:t>Intensiveren van multidisciplinaire samenwerking</a:t>
            </a:r>
          </a:p>
          <a:p>
            <a:r>
              <a:rPr lang="nl-NL" dirty="0"/>
              <a:t>Samenwerking en afstemming KDV en BO</a:t>
            </a:r>
          </a:p>
          <a:p>
            <a:r>
              <a:rPr lang="nl-NL" dirty="0" err="1"/>
              <a:t>Creeren</a:t>
            </a:r>
            <a:r>
              <a:rPr lang="nl-NL" dirty="0"/>
              <a:t> van doorgaande leerlijn tussen BO en VO</a:t>
            </a:r>
          </a:p>
        </p:txBody>
      </p:sp>
    </p:spTree>
    <p:extLst>
      <p:ext uri="{BB962C8B-B14F-4D97-AF65-F5344CB8AC3E}">
        <p14:creationId xmlns:p14="http://schemas.microsoft.com/office/powerpoint/2010/main" val="67811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2.6 Verschil tussen beroep en functie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pPr marL="0" indent="0">
              <a:buNone/>
            </a:pPr>
            <a:r>
              <a:rPr lang="nl-NL" dirty="0"/>
              <a:t>Lees pagina 48 en 49 uit het boek:” Professioneel werken”.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Beantwoord de volgende twee vragen:</a:t>
            </a:r>
          </a:p>
          <a:p>
            <a:pPr marL="457200" indent="-457200">
              <a:buFont typeface="+mj-lt"/>
              <a:buAutoNum type="arabicParenR"/>
            </a:pPr>
            <a:r>
              <a:rPr lang="nl-NL" dirty="0"/>
              <a:t>Is je functie altijd hetzelfde als je beroep?</a:t>
            </a:r>
          </a:p>
          <a:p>
            <a:pPr marL="457200" indent="-457200">
              <a:buFont typeface="+mj-lt"/>
              <a:buAutoNum type="arabicParenR"/>
            </a:pPr>
            <a:r>
              <a:rPr lang="nl-NL" dirty="0"/>
              <a:t>Wat houdt een functie in?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199" y="423369"/>
            <a:ext cx="2253343" cy="31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9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34696" y="1957675"/>
            <a:ext cx="9520158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>
                <a:solidFill>
                  <a:schemeClr val="accent1"/>
                </a:solidFill>
              </a:rPr>
              <a:t>Opdra</a:t>
            </a:r>
            <a:r>
              <a:rPr lang="nl-NL" dirty="0">
                <a:solidFill>
                  <a:schemeClr val="accent1"/>
                </a:solidFill>
              </a:rPr>
              <a:t>cht 1: </a:t>
            </a:r>
          </a:p>
          <a:p>
            <a:pPr marL="0" indent="0">
              <a:buNone/>
            </a:pPr>
            <a:r>
              <a:rPr lang="nl-NL" dirty="0"/>
              <a:t>Zoek op internet een vacature passend bij het beroep van Maatschappelijke zorg. Wat staat er in de functieomschrijving? Wat vind jij van de functieomschrijving?</a:t>
            </a:r>
          </a:p>
          <a:p>
            <a:pPr marL="0" indent="0">
              <a:buNone/>
            </a:pPr>
            <a:r>
              <a:rPr lang="nl-NL" u="sng" dirty="0">
                <a:solidFill>
                  <a:schemeClr val="accent1"/>
                </a:solidFill>
              </a:rPr>
              <a:t>Opdracht 2:</a:t>
            </a:r>
          </a:p>
          <a:p>
            <a:pPr marL="0" indent="0">
              <a:buNone/>
            </a:pPr>
            <a:r>
              <a:rPr lang="nl-NL" dirty="0"/>
              <a:t>Zie wiki visieontwikkeling lesweek 2</a:t>
            </a:r>
          </a:p>
          <a:p>
            <a:pPr marL="0" indent="0">
              <a:buNone/>
            </a:pPr>
            <a:r>
              <a:rPr lang="nl-NL" u="sng" dirty="0">
                <a:solidFill>
                  <a:schemeClr val="accent1"/>
                </a:solidFill>
              </a:rPr>
              <a:t>Opdracht 3:</a:t>
            </a:r>
          </a:p>
          <a:p>
            <a:pPr marL="0" lvl="0" indent="0">
              <a:buClr>
                <a:srgbClr val="5FA534"/>
              </a:buClr>
              <a:buNone/>
            </a:pPr>
            <a:r>
              <a:rPr lang="nl-NL" sz="1900" dirty="0">
                <a:solidFill>
                  <a:prstClr val="black"/>
                </a:solidFill>
              </a:rPr>
              <a:t>Zie wiki visieontwikkeling lesweek 2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4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Thema 2.4.Visie op welzijn </a:t>
            </a:r>
          </a:p>
          <a:p>
            <a:r>
              <a:rPr lang="nl-NL" dirty="0"/>
              <a:t>Thema 2.5 Visie op pedagogisch werk</a:t>
            </a:r>
          </a:p>
          <a:p>
            <a:r>
              <a:rPr lang="nl-NL" dirty="0"/>
              <a:t>Thema 2.6 Visie verschil tussen beroep en functie</a:t>
            </a:r>
          </a:p>
          <a:p>
            <a:r>
              <a:rPr lang="nl-NL" dirty="0"/>
              <a:t>Opdracht 3 en 4 (lesweek 2 wiki)</a:t>
            </a:r>
          </a:p>
        </p:txBody>
      </p:sp>
    </p:spTree>
    <p:extLst>
      <p:ext uri="{BB962C8B-B14F-4D97-AF65-F5344CB8AC3E}">
        <p14:creationId xmlns:p14="http://schemas.microsoft.com/office/powerpoint/2010/main" val="403719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Welzijn: Gezond en gelukkig zijn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 de verzorgingsstaat werd veel subsidie uitgekeerd aan sport en cultuur. Tegenwoordig zijn de subsidies sterk gedaald. Burgers moeten een steeds grotere bijdrage leveren aan welzijn.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775" y="375467"/>
            <a:ext cx="3524977" cy="295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9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Thema 2.4.Visie op welzijn 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34696" y="1989227"/>
            <a:ext cx="9520158" cy="34506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dirty="0"/>
              <a:t>Welzijn kan negatief beïnvloed worden door problemen rond wonen en leven. Voorbeelden:</a:t>
            </a:r>
          </a:p>
          <a:p>
            <a:r>
              <a:rPr lang="nl-NL" dirty="0"/>
              <a:t>Economische problemen (armoede, schulden)</a:t>
            </a:r>
          </a:p>
          <a:p>
            <a:r>
              <a:rPr lang="nl-NL" dirty="0"/>
              <a:t>Gebruik van alcohol en drugs</a:t>
            </a:r>
          </a:p>
          <a:p>
            <a:r>
              <a:rPr lang="nl-NL" dirty="0"/>
              <a:t>Geweld in gezinnen</a:t>
            </a:r>
          </a:p>
          <a:p>
            <a:r>
              <a:rPr lang="nl-NL" dirty="0"/>
              <a:t>Groepen en individuen die overlast veroorzaken</a:t>
            </a:r>
          </a:p>
          <a:p>
            <a:r>
              <a:rPr lang="nl-NL" dirty="0"/>
              <a:t>Problemen met integratie en het samenleven met verschillende culturen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Om deze problemen op te lossen en andere te voorkomen, is het maatschappelijk werk ontstaan.</a:t>
            </a:r>
          </a:p>
        </p:txBody>
      </p:sp>
    </p:spTree>
    <p:extLst>
      <p:ext uri="{BB962C8B-B14F-4D97-AF65-F5344CB8AC3E}">
        <p14:creationId xmlns:p14="http://schemas.microsoft.com/office/powerpoint/2010/main" val="173654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u="sng" dirty="0"/>
              <a:t>Gevolgen van de visie voor burgers:</a:t>
            </a:r>
          </a:p>
          <a:p>
            <a:r>
              <a:rPr lang="nl-NL" dirty="0"/>
              <a:t>Laatste jaren complexe samenleving</a:t>
            </a:r>
          </a:p>
          <a:p>
            <a:r>
              <a:rPr lang="nl-NL" dirty="0"/>
              <a:t>Burgers hebben ondersteuning nodig van professionals bij hun nieuwe rol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u="sng" dirty="0"/>
              <a:t>Gevolgen van de visie voor beroepen in welzijn:</a:t>
            </a:r>
          </a:p>
          <a:p>
            <a:r>
              <a:rPr lang="nl-NL" dirty="0"/>
              <a:t>In het begin van de vorige eeuw ontstonden de eerste arbeiderswijken als gevolg van de industrialisatie.</a:t>
            </a:r>
          </a:p>
          <a:p>
            <a:r>
              <a:rPr lang="nl-NL" dirty="0"/>
              <a:t>Er waren toen problemen: Geweld in gezinnen, alcohol misbruik en armoede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39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/>
              <a:t>Beroepsopleidingen welzijn:</a:t>
            </a:r>
          </a:p>
          <a:p>
            <a:r>
              <a:rPr lang="nl-NL" dirty="0"/>
              <a:t>Tot de jaren ‘90 waren welzijnsberoepen gebaseerd op de andragogische benadering.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u="sng" dirty="0"/>
              <a:t>Andragogische benadering:</a:t>
            </a:r>
          </a:p>
          <a:p>
            <a:r>
              <a:rPr lang="nl-NL" dirty="0"/>
              <a:t>Vorming en opvoeden van volwassenen</a:t>
            </a:r>
          </a:p>
        </p:txBody>
      </p:sp>
    </p:spTree>
    <p:extLst>
      <p:ext uri="{BB962C8B-B14F-4D97-AF65-F5344CB8AC3E}">
        <p14:creationId xmlns:p14="http://schemas.microsoft.com/office/powerpoint/2010/main" val="89009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716712"/>
              </p:ext>
            </p:extLst>
          </p:nvPr>
        </p:nvGraphicFramePr>
        <p:xfrm>
          <a:off x="4238171" y="155582"/>
          <a:ext cx="2975429" cy="914400"/>
        </p:xfrm>
        <a:graphic>
          <a:graphicData uri="http://schemas.openxmlformats.org/drawingml/2006/table">
            <a:tbl>
              <a:tblPr/>
              <a:tblGrid>
                <a:gridCol w="2975429">
                  <a:extLst>
                    <a:ext uri="{9D8B030D-6E8A-4147-A177-3AD203B41FA5}">
                      <a16:colId xmlns:a16="http://schemas.microsoft.com/office/drawing/2014/main" val="2809745502"/>
                    </a:ext>
                  </a:extLst>
                </a:gridCol>
              </a:tblGrid>
              <a:tr h="653143">
                <a:tc>
                  <a:txBody>
                    <a:bodyPr/>
                    <a:lstStyle/>
                    <a:p>
                      <a:r>
                        <a:rPr lang="nl-NL" dirty="0"/>
                        <a:t>Begin jaren ‘90 Maatschappelijk</a:t>
                      </a:r>
                      <a:r>
                        <a:rPr lang="nl-NL" baseline="0" dirty="0"/>
                        <a:t> en pedagogisch apart</a:t>
                      </a:r>
                      <a:endParaRPr lang="nl-N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830343"/>
                  </a:ext>
                </a:extLst>
              </a:tr>
            </a:tbl>
          </a:graphicData>
        </a:graphic>
      </p:graphicFrame>
      <p:graphicFrame>
        <p:nvGraphicFramePr>
          <p:cNvPr id="7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871017"/>
              </p:ext>
            </p:extLst>
          </p:nvPr>
        </p:nvGraphicFramePr>
        <p:xfrm>
          <a:off x="4238171" y="1838513"/>
          <a:ext cx="2975429" cy="2011680"/>
        </p:xfrm>
        <a:graphic>
          <a:graphicData uri="http://schemas.openxmlformats.org/drawingml/2006/table">
            <a:tbl>
              <a:tblPr/>
              <a:tblGrid>
                <a:gridCol w="2975429">
                  <a:extLst>
                    <a:ext uri="{9D8B030D-6E8A-4147-A177-3AD203B41FA5}">
                      <a16:colId xmlns:a16="http://schemas.microsoft.com/office/drawing/2014/main" val="2809745502"/>
                    </a:ext>
                  </a:extLst>
                </a:gridCol>
              </a:tblGrid>
              <a:tr h="2000348">
                <a:tc>
                  <a:txBody>
                    <a:bodyPr/>
                    <a:lstStyle/>
                    <a:p>
                      <a:r>
                        <a:rPr lang="nl-NL" dirty="0"/>
                        <a:t>1999 Maatschappelijk</a:t>
                      </a:r>
                      <a:r>
                        <a:rPr lang="nl-NL" baseline="0" dirty="0"/>
                        <a:t> en pedagogisch werd samengevoegd (SPW) Zowel volwassenen als jeugdigen</a:t>
                      </a:r>
                    </a:p>
                    <a:p>
                      <a:endParaRPr lang="nl-NL" baseline="0" dirty="0"/>
                    </a:p>
                    <a:p>
                      <a:r>
                        <a:rPr lang="nl-NL" baseline="0" dirty="0"/>
                        <a:t>SCW en SMD</a:t>
                      </a:r>
                      <a:endParaRPr lang="nl-N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830343"/>
                  </a:ext>
                </a:extLst>
              </a:tr>
            </a:tbl>
          </a:graphicData>
        </a:graphic>
      </p:graphicFrame>
      <p:graphicFrame>
        <p:nvGraphicFramePr>
          <p:cNvPr id="8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235428"/>
              </p:ext>
            </p:extLst>
          </p:nvPr>
        </p:nvGraphicFramePr>
        <p:xfrm>
          <a:off x="4238171" y="4618725"/>
          <a:ext cx="2975429" cy="1463040"/>
        </p:xfrm>
        <a:graphic>
          <a:graphicData uri="http://schemas.openxmlformats.org/drawingml/2006/table">
            <a:tbl>
              <a:tblPr/>
              <a:tblGrid>
                <a:gridCol w="2975429">
                  <a:extLst>
                    <a:ext uri="{9D8B030D-6E8A-4147-A177-3AD203B41FA5}">
                      <a16:colId xmlns:a16="http://schemas.microsoft.com/office/drawing/2014/main" val="2809745502"/>
                    </a:ext>
                  </a:extLst>
                </a:gridCol>
              </a:tblGrid>
              <a:tr h="653143">
                <a:tc>
                  <a:txBody>
                    <a:bodyPr/>
                    <a:lstStyle/>
                    <a:p>
                      <a:r>
                        <a:rPr lang="nl-NL" dirty="0"/>
                        <a:t>Vanaf 2005 werd dit SAW</a:t>
                      </a:r>
                    </a:p>
                    <a:p>
                      <a:endParaRPr lang="nl-NL" dirty="0"/>
                    </a:p>
                    <a:p>
                      <a:r>
                        <a:rPr lang="nl-NL" dirty="0"/>
                        <a:t>Agogisch:</a:t>
                      </a:r>
                      <a:r>
                        <a:rPr lang="nl-NL" baseline="0" dirty="0"/>
                        <a:t> opvoedings- en vormingswerk gericht op volwassenen en jeugdigen</a:t>
                      </a:r>
                      <a:endParaRPr lang="nl-N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830343"/>
                  </a:ext>
                </a:extLst>
              </a:tr>
            </a:tbl>
          </a:graphicData>
        </a:graphic>
      </p:graphicFrame>
      <p:sp>
        <p:nvSpPr>
          <p:cNvPr id="13" name="Gekromde pijl-omhoog 12"/>
          <p:cNvSpPr/>
          <p:nvPr/>
        </p:nvSpPr>
        <p:spPr>
          <a:xfrm rot="5400000">
            <a:off x="2793999" y="1081317"/>
            <a:ext cx="1756230" cy="812800"/>
          </a:xfrm>
          <a:prstGeom prst="curvedUpArrow">
            <a:avLst>
              <a:gd name="adj1" fmla="val 25000"/>
              <a:gd name="adj2" fmla="val 50000"/>
              <a:gd name="adj3" fmla="val 6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Gekromde pijl-omhoog 13"/>
          <p:cNvSpPr/>
          <p:nvPr/>
        </p:nvSpPr>
        <p:spPr>
          <a:xfrm rot="5400000">
            <a:off x="2695217" y="3966949"/>
            <a:ext cx="1932021" cy="834572"/>
          </a:xfrm>
          <a:prstGeom prst="curvedUpArrow">
            <a:avLst>
              <a:gd name="adj1" fmla="val 25000"/>
              <a:gd name="adj2" fmla="val 50000"/>
              <a:gd name="adj3" fmla="val 6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3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2.5 visie op pedagogisch 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r>
              <a:rPr lang="nl-NL" u="sng" dirty="0"/>
              <a:t>Kinderen werden lange tijd gezien als kleine volwassenen:</a:t>
            </a:r>
          </a:p>
          <a:p>
            <a:r>
              <a:rPr lang="nl-NL" dirty="0"/>
              <a:t>Streng opvoeden</a:t>
            </a:r>
          </a:p>
          <a:p>
            <a:r>
              <a:rPr lang="nl-NL" dirty="0"/>
              <a:t>Zo snel mogelijk leren om volwassen te zijn</a:t>
            </a:r>
          </a:p>
          <a:p>
            <a:r>
              <a:rPr lang="nl-NL" dirty="0"/>
              <a:t>Weinig aandacht voor specifieke behoeftes</a:t>
            </a:r>
          </a:p>
          <a:p>
            <a:r>
              <a:rPr lang="nl-NL" dirty="0"/>
              <a:t>Onderwijs prestatie gericht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519" y="3408945"/>
            <a:ext cx="32670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2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r>
              <a:rPr lang="nl-NL" u="sng" dirty="0"/>
              <a:t>Ontwikkeling kinderopvang:</a:t>
            </a:r>
          </a:p>
          <a:p>
            <a:r>
              <a:rPr lang="nl-NL" dirty="0"/>
              <a:t>Integratie peuterspeelzaal</a:t>
            </a:r>
          </a:p>
          <a:p>
            <a:r>
              <a:rPr lang="nl-NL" dirty="0"/>
              <a:t>Buitenschoolse opvang</a:t>
            </a:r>
          </a:p>
          <a:p>
            <a:r>
              <a:rPr lang="nl-NL" dirty="0"/>
              <a:t>Ook wel Integraal kind centrum (IKC) genoemd</a:t>
            </a:r>
          </a:p>
          <a:p>
            <a:r>
              <a:rPr lang="nl-NL" dirty="0"/>
              <a:t>In het IKC gaat het om leren, ontwikkelen en spelen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226" y="561799"/>
            <a:ext cx="4369744" cy="29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2659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ie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51</TotalTime>
  <Words>441</Words>
  <Application>Microsoft Office PowerPoint</Application>
  <PresentationFormat>Breedbeeld</PresentationFormat>
  <Paragraphs>72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Palatino Linotype</vt:lpstr>
      <vt:lpstr>Galerie</vt:lpstr>
      <vt:lpstr>Visie ontwikkeling</vt:lpstr>
      <vt:lpstr>Lesprogramma</vt:lpstr>
      <vt:lpstr>PowerPoint-presentatie</vt:lpstr>
      <vt:lpstr>Thema 2.4.Visie op welzijn  </vt:lpstr>
      <vt:lpstr>PowerPoint-presentatie</vt:lpstr>
      <vt:lpstr>PowerPoint-presentatie</vt:lpstr>
      <vt:lpstr>PowerPoint-presentatie</vt:lpstr>
      <vt:lpstr>2.5 visie op pedagogisch werk</vt:lpstr>
      <vt:lpstr>PowerPoint-presentatie</vt:lpstr>
      <vt:lpstr>PowerPoint-presentatie</vt:lpstr>
      <vt:lpstr>2.6 Verschil tussen beroep en functie</vt:lpstr>
      <vt:lpstr>Opdrachten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ontwikkeling</dc:title>
  <dc:creator>Denise Dobber</dc:creator>
  <cp:lastModifiedBy>Denise Dobber</cp:lastModifiedBy>
  <cp:revision>7</cp:revision>
  <dcterms:created xsi:type="dcterms:W3CDTF">2017-05-14T18:47:43Z</dcterms:created>
  <dcterms:modified xsi:type="dcterms:W3CDTF">2017-05-16T11:59:44Z</dcterms:modified>
</cp:coreProperties>
</file>